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5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6" y="-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12;p2" descr="Celestia-R1---OverlayTitleH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alibri"/>
              <a:buNone/>
              <a:defRPr sz="4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800"/>
              <a:buNone/>
              <a:defRPr sz="1800" cap="none">
                <a:solidFill>
                  <a:schemeClr val="lt1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1000"/>
              </a:spcBef>
              <a:spcAft>
                <a:spcPts val="1000"/>
              </a:spcAft>
              <a:buSzPts val="12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>
            <a:off x="8932558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ftr" idx="11"/>
          </p:nvPr>
        </p:nvSpPr>
        <p:spPr>
          <a:xfrm>
            <a:off x="3962399" y="5870575"/>
            <a:ext cx="4893958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ldNum" idx="12"/>
          </p:nvPr>
        </p:nvSpPr>
        <p:spPr>
          <a:xfrm>
            <a:off x="10608958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3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3"/>
          <p:cNvSpPr txBox="1"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  <a:defRPr sz="28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>
            <a:spLocks noGrp="1"/>
          </p:cNvSpPr>
          <p:nvPr>
            <p:ph type="pic" idx="2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noFill/>
          <a:ln w="50800" cap="sq" cmpd="dbl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tl" rotWithShape="0">
              <a:srgbClr val="000000">
                <a:alpha val="42745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1000"/>
              </a:spcBef>
              <a:spcAft>
                <a:spcPts val="100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body" idx="1"/>
          </p:nvPr>
        </p:nvSpPr>
        <p:spPr>
          <a:xfrm>
            <a:off x="685800" y="2971800"/>
            <a:ext cx="6164653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100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4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5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342900" algn="l">
              <a:spcBef>
                <a:spcPts val="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1000"/>
              </a:spcBef>
              <a:spcAft>
                <a:spcPts val="100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oogle Shape;39;p6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40;p6"/>
          <p:cNvSpPr txBox="1"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alibri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000"/>
              <a:buNone/>
              <a:defRPr sz="2000" cap="none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10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oogle Shape;46;p7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685802" y="2142067"/>
            <a:ext cx="4995334" cy="3649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342900" algn="l">
              <a:spcBef>
                <a:spcPts val="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1000"/>
              </a:spcBef>
              <a:spcAft>
                <a:spcPts val="100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2"/>
          </p:nvPr>
        </p:nvSpPr>
        <p:spPr>
          <a:xfrm>
            <a:off x="5821895" y="2142067"/>
            <a:ext cx="4995332" cy="3649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342900" algn="l">
              <a:spcBef>
                <a:spcPts val="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1000"/>
              </a:spcBef>
              <a:spcAft>
                <a:spcPts val="100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800"/>
              <a:buNone/>
              <a:defRPr sz="28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10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body" idx="2"/>
          </p:nvPr>
        </p:nvSpPr>
        <p:spPr>
          <a:xfrm>
            <a:off x="685801" y="2870201"/>
            <a:ext cx="4996923" cy="2920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1000"/>
              </a:spcBef>
              <a:spcAft>
                <a:spcPts val="100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body" idx="3"/>
          </p:nvPr>
        </p:nvSpPr>
        <p:spPr>
          <a:xfrm>
            <a:off x="6096003" y="2226734"/>
            <a:ext cx="472281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800"/>
              <a:buNone/>
              <a:defRPr sz="28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10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body" idx="4"/>
          </p:nvPr>
        </p:nvSpPr>
        <p:spPr>
          <a:xfrm>
            <a:off x="5823483" y="2870201"/>
            <a:ext cx="4995334" cy="2920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1000"/>
              </a:spcBef>
              <a:spcAft>
                <a:spcPts val="100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9" name="Google Shape;59;p8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8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9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9"/>
          <p:cNvSpPr txBox="1"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9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0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0"/>
          <p:cNvSpPr txBox="1"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body" idx="1"/>
          </p:nvPr>
        </p:nvSpPr>
        <p:spPr>
          <a:xfrm>
            <a:off x="4648201" y="609601"/>
            <a:ext cx="6169026" cy="518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342900" algn="l">
              <a:spcBef>
                <a:spcPts val="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1000"/>
              </a:spcBef>
              <a:spcAft>
                <a:spcPts val="100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body" idx="2"/>
          </p:nvPr>
        </p:nvSpPr>
        <p:spPr>
          <a:xfrm>
            <a:off x="685800" y="3445933"/>
            <a:ext cx="3680885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100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3" name="Google Shape;73;p10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0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0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анорамная фотография с подписью">
  <p:cSld name="Панорамная фотография с подписью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1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1"/>
          <p:cNvSpPr txBox="1"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1"/>
          <p:cNvSpPr>
            <a:spLocks noGrp="1"/>
          </p:cNvSpPr>
          <p:nvPr>
            <p:ph type="pic" idx="2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noFill/>
          <a:ln w="50800" cap="sq" cmpd="dbl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tl" rotWithShape="0">
              <a:srgbClr val="000000">
                <a:alpha val="42745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1000"/>
              </a:spcBef>
              <a:spcAft>
                <a:spcPts val="100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11"/>
          <p:cNvSpPr txBox="1">
            <a:spLocks noGrp="1"/>
          </p:cNvSpPr>
          <p:nvPr>
            <p:ph type="body" idx="1"/>
          </p:nvPr>
        </p:nvSpPr>
        <p:spPr>
          <a:xfrm>
            <a:off x="685800" y="5299603"/>
            <a:ext cx="10131427" cy="493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100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81" name="Google Shape;81;p11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1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1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подпись">
  <p:cSld name="Заголовок и подпись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2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2"/>
          <p:cNvSpPr txBox="1"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10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8" name="Google Shape;88;p12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2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2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с подписью">
  <p:cSld name="Цитата с подписью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3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3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alibri"/>
              <a:buNone/>
            </a:pPr>
            <a:r>
              <a:rPr lang="ru-RU" sz="8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/>
          </a:p>
        </p:txBody>
      </p:sp>
      <p:sp>
        <p:nvSpPr>
          <p:cNvPr id="94" name="Google Shape;94;p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alibri"/>
              <a:buNone/>
            </a:pPr>
            <a:r>
              <a:rPr lang="ru-RU" sz="8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/>
          </a:p>
        </p:txBody>
      </p:sp>
      <p:sp>
        <p:nvSpPr>
          <p:cNvPr id="95" name="Google Shape;95;p13"/>
          <p:cNvSpPr txBox="1"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 b="0" cap="none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body" idx="1"/>
          </p:nvPr>
        </p:nvSpPr>
        <p:spPr>
          <a:xfrm>
            <a:off x="1097875" y="3352800"/>
            <a:ext cx="933918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None/>
              <a:defRPr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Font typeface="Calibri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00"/>
              <a:buFont typeface="Calibri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00"/>
              <a:buFont typeface="Calibri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00"/>
              <a:buFont typeface="Calibri"/>
              <a:buNone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1000"/>
              </a:spcBef>
              <a:spcAft>
                <a:spcPts val="100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body" idx="2"/>
          </p:nvPr>
        </p:nvSpPr>
        <p:spPr>
          <a:xfrm>
            <a:off x="687465" y="4343400"/>
            <a:ext cx="10152367" cy="14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10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98" name="Google Shape;98;p13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3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3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Карточка имени">
  <p:cSld name="Карточка имени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14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4"/>
          <p:cNvSpPr txBox="1"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4"/>
          <p:cNvSpPr txBox="1"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10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5" name="Google Shape;105;p14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4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4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карточки имени">
  <p:cSld name="Цитата карточки имени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15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5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alibri"/>
              <a:buNone/>
            </a:pPr>
            <a:r>
              <a:rPr lang="ru-RU" sz="8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/>
          </a:p>
        </p:txBody>
      </p:sp>
      <p:sp>
        <p:nvSpPr>
          <p:cNvPr id="111" name="Google Shape;111;p15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alibri"/>
              <a:buNone/>
            </a:pPr>
            <a:r>
              <a:rPr lang="ru-RU" sz="8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/>
          </a:p>
        </p:txBody>
      </p:sp>
      <p:sp>
        <p:nvSpPr>
          <p:cNvPr id="112" name="Google Shape;112;p15"/>
          <p:cNvSpPr txBox="1"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 b="0" cap="none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5"/>
          <p:cNvSpPr txBox="1">
            <a:spLocks noGrp="1"/>
          </p:cNvSpPr>
          <p:nvPr>
            <p:ph type="body" idx="1"/>
          </p:nvPr>
        </p:nvSpPr>
        <p:spPr>
          <a:xfrm>
            <a:off x="685800" y="3886200"/>
            <a:ext cx="10135436" cy="8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400"/>
              <a:buNone/>
              <a:defRPr sz="2400" b="0" cap="none">
                <a:solidFill>
                  <a:schemeClr val="lt1"/>
                </a:solidFill>
              </a:defRPr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1000"/>
              </a:spcBef>
              <a:spcAft>
                <a:spcPts val="100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4" name="Google Shape;114;p15"/>
          <p:cNvSpPr txBox="1">
            <a:spLocks noGrp="1"/>
          </p:cNvSpPr>
          <p:nvPr>
            <p:ph type="body" idx="2"/>
          </p:nvPr>
        </p:nvSpPr>
        <p:spPr>
          <a:xfrm>
            <a:off x="685799" y="4775200"/>
            <a:ext cx="10135436" cy="10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10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15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15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5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Истина или ложь">
  <p:cSld name="Истина или ложь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16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6"/>
          <p:cNvSpPr txBox="1"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  <a:defRPr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16"/>
          <p:cNvSpPr txBox="1">
            <a:spLocks noGrp="1"/>
          </p:cNvSpPr>
          <p:nvPr>
            <p:ph type="body" idx="1"/>
          </p:nvPr>
        </p:nvSpPr>
        <p:spPr>
          <a:xfrm>
            <a:off x="685801" y="3505200"/>
            <a:ext cx="10131428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800"/>
              <a:buNone/>
              <a:defRPr sz="2800" b="0" cap="none">
                <a:solidFill>
                  <a:schemeClr val="lt1"/>
                </a:solidFill>
              </a:defRPr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1000"/>
              </a:spcBef>
              <a:spcAft>
                <a:spcPts val="100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2" name="Google Shape;122;p16"/>
          <p:cNvSpPr txBox="1">
            <a:spLocks noGrp="1"/>
          </p:cNvSpPr>
          <p:nvPr>
            <p:ph type="body" idx="2"/>
          </p:nvPr>
        </p:nvSpPr>
        <p:spPr>
          <a:xfrm>
            <a:off x="685800" y="4343400"/>
            <a:ext cx="10131428" cy="14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10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3" name="Google Shape;123;p16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16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16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7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7"/>
          <p:cNvSpPr txBox="1"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7"/>
          <p:cNvSpPr txBox="1">
            <a:spLocks noGrp="1"/>
          </p:cNvSpPr>
          <p:nvPr>
            <p:ph type="body" idx="1"/>
          </p:nvPr>
        </p:nvSpPr>
        <p:spPr>
          <a:xfrm rot="5400000">
            <a:off x="3926947" y="-1099079"/>
            <a:ext cx="3649133" cy="10131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1000"/>
              </a:spcBef>
              <a:spcAft>
                <a:spcPts val="100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0" name="Google Shape;130;p17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17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17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18" descr="Celestia-R1---OverlayContentH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88825" cy="6856214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8"/>
          <p:cNvSpPr txBox="1">
            <a:spLocks noGrp="1"/>
          </p:cNvSpPr>
          <p:nvPr>
            <p:ph type="title"/>
          </p:nvPr>
        </p:nvSpPr>
        <p:spPr>
          <a:xfrm rot="5400000">
            <a:off x="7147151" y="2121124"/>
            <a:ext cx="5181601" cy="2158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18"/>
          <p:cNvSpPr txBox="1">
            <a:spLocks noGrp="1"/>
          </p:cNvSpPr>
          <p:nvPr>
            <p:ph type="body" idx="1"/>
          </p:nvPr>
        </p:nvSpPr>
        <p:spPr>
          <a:xfrm rot="5400000">
            <a:off x="2011058" y="-715658"/>
            <a:ext cx="5181600" cy="7832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1000"/>
              </a:spcBef>
              <a:spcAft>
                <a:spcPts val="100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7" name="Google Shape;137;p18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8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18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  <a:defRPr sz="3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1000"/>
              </a:spcAft>
              <a:buClr>
                <a:schemeClr val="l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3%D0%BF%D1%80%D0%B0%D0%B2%D0%BB%D1%8F%D0%B5%D0%BC%D1%8B%D0%B9_%D1%82%D0%B5%D1%80%D0%BC%D0%BE%D1%8F%D0%B4%D0%B5%D1%80%D0%BD%D1%8B%D0%B9_%D1%81%D0%B8%D0%BD%D1%82%D0%B5%D0%B7" TargetMode="External"/><Relationship Id="rId13" Type="http://schemas.openxmlformats.org/officeDocument/2006/relationships/hyperlink" Target="https://ru.wikipedia.org/wiki/%D0%A2%D0%B0%D0%BC%D0%BC,_%D0%98%D0%B3%D0%BE%D1%80%D1%8C_%D0%95%D0%B2%D0%B3%D0%B5%D0%BD%D1%8C%D0%B5%D0%B2%D0%B8%D1%87" TargetMode="External"/><Relationship Id="rId3" Type="http://schemas.openxmlformats.org/officeDocument/2006/relationships/hyperlink" Target="https://ru.wikipedia.org/wiki/%D0%A2%D0%B5%D1%80%D0%BC%D0%BE%D1%8F%D0%B4%D0%B5%D1%80%D0%BD%D0%BE%D0%B5_%D0%BE%D1%80%D1%83%D0%B6%D0%B8%D0%B5" TargetMode="External"/><Relationship Id="rId7" Type="http://schemas.openxmlformats.org/officeDocument/2006/relationships/hyperlink" Target="https://ru.wikipedia.org/wiki/%D0%A4%D0%B8%D0%B7%D0%B8%D0%BA%D0%B0_%D0%BF%D0%BB%D0%B0%D0%B7%D0%BC%D1%8B" TargetMode="External"/><Relationship Id="rId12" Type="http://schemas.openxmlformats.org/officeDocument/2006/relationships/hyperlink" Target="https://ru.wikipedia.org/wiki/1950_%D0%B3%D0%BE%D0%B4" TargetMode="External"/><Relationship Id="rId2" Type="http://schemas.openxmlformats.org/officeDocument/2006/relationships/notesSlide" Target="../notesSlides/notesSlide8.xml"/><Relationship Id="rId16" Type="http://schemas.openxmlformats.org/officeDocument/2006/relationships/hyperlink" Target="https://ru.wikipedia.org/wiki/%D0%9D%D0%B0%D1%80%D1%83%D1%88%D0%B5%D0%BD%D0%B8%D0%B5_CP-%D0%B8%D0%BD%D0%B2%D0%B0%D1%80%D0%B8%D0%B0%D0%BD%D1%82%D0%BD%D0%BE%D1%81%D1%82%D0%B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C%D0%B0%D0%B3%D0%BD%D0%B8%D1%82%D0%BD%D0%B0%D1%8F_%D0%B3%D0%B8%D0%B4%D1%80%D0%BE%D0%B4%D0%B8%D0%BD%D0%B0%D0%BC%D0%B8%D0%BA%D0%B0" TargetMode="External"/><Relationship Id="rId11" Type="http://schemas.openxmlformats.org/officeDocument/2006/relationships/hyperlink" Target="https://ru.wikipedia.org/wiki/%D0%93%D1%80%D0%B0%D0%B2%D0%B8%D1%82%D0%B0%D1%86%D0%B8%D1%8F" TargetMode="External"/><Relationship Id="rId5" Type="http://schemas.openxmlformats.org/officeDocument/2006/relationships/hyperlink" Target="https://ru.wikipedia.org/wiki/%D0%A1%D0%A1%D0%A1%D0%A0" TargetMode="External"/><Relationship Id="rId15" Type="http://schemas.openxmlformats.org/officeDocument/2006/relationships/hyperlink" Target="https://ru.wikipedia.org/wiki/%D0%91%D0%B0%D1%80%D0%B8%D0%BE%D0%BD%D0%BD%D0%B0%D1%8F_%D0%B0%D1%81%D0%B8%D0%BC%D0%BC%D0%B5%D1%82%D1%80%D0%B8%D1%8F_%D0%92%D1%81%D0%B5%D0%BB%D0%B5%D0%BD%D0%BD%D0%BE%D0%B9" TargetMode="External"/><Relationship Id="rId10" Type="http://schemas.openxmlformats.org/officeDocument/2006/relationships/hyperlink" Target="https://ru.wikipedia.org/wiki/%D0%90%D1%81%D1%82%D1%80%D0%BE%D1%84%D0%B8%D0%B7%D0%B8%D0%BA%D0%B0" TargetMode="External"/><Relationship Id="rId4" Type="http://schemas.openxmlformats.org/officeDocument/2006/relationships/hyperlink" Target="https://ru.wikipedia.org/wiki/1953" TargetMode="External"/><Relationship Id="rId9" Type="http://schemas.openxmlformats.org/officeDocument/2006/relationships/hyperlink" Target="https://ru.wikipedia.org/wiki/%D0%A4%D0%B8%D0%B7%D0%B8%D0%BA%D0%B0_%D1%8D%D0%BB%D0%B5%D0%BC%D0%B5%D0%BD%D1%82%D0%B0%D1%80%D0%BD%D1%8B%D1%85_%D1%87%D0%B0%D1%81%D1%82%D0%B8%D1%86" TargetMode="External"/><Relationship Id="rId14" Type="http://schemas.openxmlformats.org/officeDocument/2006/relationships/hyperlink" Target="https://ru.wikipedia.org/wiki/%D0%A2%D0%BE%D0%BA%D0%B0%D0%BC%D0%B0%D0%BA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 txBox="1">
            <a:spLocks noGrp="1"/>
          </p:cNvSpPr>
          <p:nvPr>
            <p:ph type="ctrTitle"/>
          </p:nvPr>
        </p:nvSpPr>
        <p:spPr>
          <a:xfrm>
            <a:off x="4889678" y="610494"/>
            <a:ext cx="7197726" cy="5580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alibri"/>
              <a:buNone/>
            </a:pPr>
            <a:r>
              <a:rPr lang="ru-RU" dirty="0" smtClean="0"/>
              <a:t>АНДРЕЙ</a:t>
            </a:r>
            <a:br>
              <a:rPr lang="ru-RU" dirty="0" smtClean="0"/>
            </a:br>
            <a:r>
              <a:rPr lang="ru-RU" dirty="0" smtClean="0"/>
              <a:t>ДМИТРИЕВИЧ</a:t>
            </a:r>
            <a:br>
              <a:rPr lang="ru-RU" dirty="0" smtClean="0"/>
            </a:br>
            <a:r>
              <a:rPr lang="ru-RU" dirty="0" smtClean="0"/>
              <a:t>САХАРОВ</a:t>
            </a:r>
            <a:endParaRPr/>
          </a:p>
        </p:txBody>
      </p:sp>
      <p:pic>
        <p:nvPicPr>
          <p:cNvPr id="146" name="Google Shape;146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34833"/>
            <a:ext cx="5074275" cy="68928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0"/>
          <p:cNvSpPr txBox="1">
            <a:spLocks noGrp="1"/>
          </p:cNvSpPr>
          <p:nvPr>
            <p:ph type="title"/>
          </p:nvPr>
        </p:nvSpPr>
        <p:spPr>
          <a:xfrm>
            <a:off x="4494727" y="0"/>
            <a:ext cx="7417123" cy="14456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ru-RU"/>
              <a:t>БИОГРАФИЯ</a:t>
            </a:r>
            <a:endParaRPr/>
          </a:p>
        </p:txBody>
      </p:sp>
      <p:pic>
        <p:nvPicPr>
          <p:cNvPr id="152" name="Google Shape;152;p20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2888" r="12888"/>
          <a:stretch/>
        </p:blipFill>
        <p:spPr>
          <a:xfrm>
            <a:off x="0" y="0"/>
            <a:ext cx="3670300" cy="5318975"/>
          </a:xfrm>
          <a:prstGeom prst="rect">
            <a:avLst/>
          </a:prstGeom>
          <a:noFill/>
          <a:ln w="50800" cap="sq" cmpd="dbl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tl" rotWithShape="0">
              <a:srgbClr val="000000">
                <a:alpha val="42745"/>
              </a:srgbClr>
            </a:outerShdw>
          </a:effectLst>
        </p:spPr>
      </p:pic>
      <p:sp>
        <p:nvSpPr>
          <p:cNvPr id="153" name="Google Shape;153;p20"/>
          <p:cNvSpPr txBox="1">
            <a:spLocks noGrp="1"/>
          </p:cNvSpPr>
          <p:nvPr>
            <p:ph type="body" idx="1"/>
          </p:nvPr>
        </p:nvSpPr>
        <p:spPr>
          <a:xfrm>
            <a:off x="3799268" y="1445654"/>
            <a:ext cx="8392732" cy="5412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-RU"/>
              <a:t>Андре́й  Дми́триевич Са́харов (21 мая 1921, Москва — 14 декабря 1989, там же) — советский физик, академик АН СССР, один из создателей первой советской водородной бомбы. Впоследствии — общественный деятель, диссидент и правозащитник; народный депутат СССР, автор проекта конституции Союза Советских Республик Европы и Азии. Лауреат Нобелевской премии мира за 1975 год.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ru-RU"/>
              <a:t>За свою правозащитную деятельность был лишён всех советских наград, премий и в 1980 году был выслан с женой Еленой Боннэр из Москвы. В конце 1986 года Михаил Горбачёв под давлением Запада разрешил Сахарову вернуться из ссылки в Москву, что было расценено в мире как важная веха в деле прекращения борьбы с инакомыслием в СССР.</a:t>
            </a:r>
            <a:endParaRPr/>
          </a:p>
        </p:txBody>
      </p:sp>
    </p:spTree>
  </p:cSld>
  <p:clrMapOvr>
    <a:masterClrMapping/>
  </p:clrMapOvr>
  <p:transition spd="slow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1"/>
          <p:cNvSpPr txBox="1">
            <a:spLocks noGrp="1"/>
          </p:cNvSpPr>
          <p:nvPr>
            <p:ph type="title"/>
          </p:nvPr>
        </p:nvSpPr>
        <p:spPr>
          <a:xfrm>
            <a:off x="350949" y="228600"/>
            <a:ext cx="6164653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ru-RU"/>
              <a:t>ПРОИСХОЖДЕНИЕ И ОБРАЗОВАНИЕ</a:t>
            </a:r>
            <a:endParaRPr/>
          </a:p>
        </p:txBody>
      </p:sp>
      <p:pic>
        <p:nvPicPr>
          <p:cNvPr id="159" name="Google Shape;159;p2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2082" r="2082"/>
          <a:stretch/>
        </p:blipFill>
        <p:spPr>
          <a:xfrm>
            <a:off x="8708130" y="798312"/>
            <a:ext cx="3281363" cy="4572000"/>
          </a:xfrm>
          <a:prstGeom prst="rect">
            <a:avLst/>
          </a:prstGeom>
          <a:noFill/>
          <a:ln w="50800" cap="sq" cmpd="dbl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tl" rotWithShape="0">
              <a:srgbClr val="000000">
                <a:alpha val="42745"/>
              </a:srgbClr>
            </a:outerShdw>
          </a:effectLst>
        </p:spPr>
      </p:pic>
      <p:sp>
        <p:nvSpPr>
          <p:cNvPr id="160" name="Google Shape;160;p21"/>
          <p:cNvSpPr txBox="1">
            <a:spLocks noGrp="1"/>
          </p:cNvSpPr>
          <p:nvPr>
            <p:ph type="body" idx="1"/>
          </p:nvPr>
        </p:nvSpPr>
        <p:spPr>
          <a:xfrm>
            <a:off x="0" y="1803042"/>
            <a:ext cx="7340958" cy="34644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-RU"/>
              <a:t>Отец, Дмитрий Иванович Сахаров, — преподаватель физики, автор известного задачника, мать Екатерина Алексеевна Сахарова (ур. Софиано) — дочь потомственного военного греческого происхождения Алексея Семёновича Софиано — домохозяйка. Бабушка со стороны матери Зинаида Евграфовна Софиано — из рода белгородских дворян Мухановых.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ru-RU"/>
              <a:t>Крёстный отец — известный музыкант Александр Борисович Гольденвейзер, приходившийся Сахарову дядей.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ru-RU"/>
              <a:t>Детство и ранняя юность прошли в Москве. Начальное образование Сахаров получил дома. В школу пошел учиться с седьмого класса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ru-RU"/>
              <a:t>На картинке дом Сахарова в Горьком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 Requires="p14">
      <p:transition spd="slow" p14:dur="1200">
        <p:fade thruBlk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2"/>
          <p:cNvSpPr txBox="1">
            <a:spLocks noGrp="1"/>
          </p:cNvSpPr>
          <p:nvPr>
            <p:ph type="title"/>
          </p:nvPr>
        </p:nvSpPr>
        <p:spPr>
          <a:xfrm>
            <a:off x="286555" y="325192"/>
            <a:ext cx="6164653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ru-RU"/>
              <a:t>НАУЧНАЯ РАБОТА </a:t>
            </a:r>
            <a:endParaRPr/>
          </a:p>
        </p:txBody>
      </p:sp>
      <p:pic>
        <p:nvPicPr>
          <p:cNvPr id="166" name="Google Shape;166;p22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28779" r="28779"/>
          <a:stretch/>
        </p:blipFill>
        <p:spPr>
          <a:xfrm>
            <a:off x="8023538" y="499186"/>
            <a:ext cx="4068517" cy="6218574"/>
          </a:xfrm>
          <a:prstGeom prst="rect">
            <a:avLst/>
          </a:prstGeom>
          <a:noFill/>
          <a:ln w="50800" cap="sq" cmpd="dbl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tl" rotWithShape="0">
              <a:srgbClr val="000000">
                <a:alpha val="42745"/>
              </a:srgbClr>
            </a:outerShdw>
          </a:effectLst>
        </p:spPr>
      </p:pic>
      <p:sp>
        <p:nvSpPr>
          <p:cNvPr id="167" name="Google Shape;167;p22"/>
          <p:cNvSpPr txBox="1">
            <a:spLocks noGrp="1"/>
          </p:cNvSpPr>
          <p:nvPr>
            <p:ph type="body" idx="1"/>
          </p:nvPr>
        </p:nvSpPr>
        <p:spPr>
          <a:xfrm>
            <a:off x="-1" y="1696792"/>
            <a:ext cx="8268237" cy="5161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665"/>
              <a:buNone/>
            </a:pPr>
            <a:r>
              <a:rPr lang="ru-RU" sz="1665"/>
              <a:t>В конце 1944 года поступил в аспирантуру ФИАНа (научный руководитель — И. Е. Тамм). Сотрудником ФИАН им. Лебедева оставался до самой смерти.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65"/>
              <a:buNone/>
            </a:pPr>
            <a:r>
              <a:rPr lang="ru-RU" sz="1665"/>
              <a:t>В 1947 году защитил кандидатскую диссертацию.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65"/>
              <a:buNone/>
            </a:pPr>
            <a:endParaRPr sz="1665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65"/>
              <a:buNone/>
            </a:pPr>
            <a:r>
              <a:rPr lang="ru-RU" sz="1665"/>
              <a:t>В 1948 году был зачислен в специальную группу и до 1968 года работал в области разработки термоядерного оружия, участвовал в проектировании и разработке первой советской водородной бомбы по схеме, названной «слойка Сахарова». Одновременно Сахаров вместе с И. Е. Таммом в 1950—1951 годах проводил пионерские работы по управляемой термоядерной реакции. В Московском энергетическом институте читал курсы ядерной физики, теории относительности и электричества.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65"/>
              <a:buNone/>
            </a:pPr>
            <a:r>
              <a:rPr lang="ru-RU" sz="1665"/>
              <a:t>Доктор физико-математических наук (1953 год). В этом же году в возрасте 32 лет избран действительным членом Академии наук СССР, став вторым по молодости на момент избрания академиком за всю историю (после С. Л. Соболева)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65"/>
              <a:buNone/>
            </a:pPr>
            <a:r>
              <a:rPr lang="ru-RU" sz="1665"/>
              <a:t> Рекомендацию, сопровождавшую представление в академики, подписали академик И. В. Курчатов и члены-корреспонденты АН СССР Ю. Б. Харитон и Я. Б. Зельдович По мнению В. Л. Гинзбурга, в избрании Сахарова сразу академиком — минуя ступень член-корреспондента — сыграла некоторую роль национальность </a:t>
            </a:r>
            <a:endParaRPr sz="1665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 Requires="p14">
      <p:transition spd="slow" p14:dur="4400">
        <p:fade thruBlk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3"/>
          <p:cNvSpPr txBox="1"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endParaRPr/>
          </a:p>
        </p:txBody>
      </p:sp>
      <p:sp>
        <p:nvSpPr>
          <p:cNvPr id="173" name="Google Shape;173;p23"/>
          <p:cNvSpPr>
            <a:spLocks noGrp="1"/>
          </p:cNvSpPr>
          <p:nvPr>
            <p:ph type="pic" idx="2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noFill/>
          <a:ln w="50800" cap="sq" cmpd="dbl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tl" rotWithShape="0">
              <a:srgbClr val="000000">
                <a:alpha val="42745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174" name="Google Shape;174;p23"/>
          <p:cNvSpPr txBox="1">
            <a:spLocks noGrp="1"/>
          </p:cNvSpPr>
          <p:nvPr>
            <p:ph type="body" idx="1"/>
          </p:nvPr>
        </p:nvSpPr>
        <p:spPr>
          <a:xfrm>
            <a:off x="685800" y="2971800"/>
            <a:ext cx="6164653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pic>
        <p:nvPicPr>
          <p:cNvPr id="175" name="Google Shape;175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4"/>
          <p:cNvSpPr txBox="1">
            <a:spLocks noGrp="1"/>
          </p:cNvSpPr>
          <p:nvPr>
            <p:ph type="title"/>
          </p:nvPr>
        </p:nvSpPr>
        <p:spPr>
          <a:xfrm>
            <a:off x="581712" y="750194"/>
            <a:ext cx="6164653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ru-RU"/>
              <a:t>ПРОЕКТ НОВОЙ КОНСТИТУЦИИ СССР</a:t>
            </a:r>
            <a:endParaRPr/>
          </a:p>
        </p:txBody>
      </p:sp>
      <p:pic>
        <p:nvPicPr>
          <p:cNvPr id="181" name="Google Shape;181;p24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6625" r="6624"/>
          <a:stretch/>
        </p:blipFill>
        <p:spPr>
          <a:xfrm>
            <a:off x="8013879" y="984339"/>
            <a:ext cx="3731653" cy="5200016"/>
          </a:xfrm>
          <a:prstGeom prst="rect">
            <a:avLst/>
          </a:prstGeom>
          <a:noFill/>
          <a:ln w="50800" cap="sq" cmpd="dbl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tl" rotWithShape="0">
              <a:srgbClr val="000000">
                <a:alpha val="42745"/>
              </a:srgbClr>
            </a:outerShdw>
          </a:effectLst>
        </p:spPr>
      </p:pic>
      <p:sp>
        <p:nvSpPr>
          <p:cNvPr id="182" name="Google Shape;182;p24"/>
          <p:cNvSpPr txBox="1">
            <a:spLocks noGrp="1"/>
          </p:cNvSpPr>
          <p:nvPr>
            <p:ph type="body" idx="1"/>
          </p:nvPr>
        </p:nvSpPr>
        <p:spPr>
          <a:xfrm>
            <a:off x="0" y="2614411"/>
            <a:ext cx="7328079" cy="413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-RU"/>
              <a:t>В ноябре 1989 года представил «проект новой конституции», в основе которой — защита прав личности и права всех народов на государственность. (См. Европейско-Азиатский Союз). Единственная прижизненная публикация - "Комсомольская правда" (Вильнюс) 12 декабря 1989 г.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ru-RU"/>
              <a:t>14 декабря 1989 года, в 15:00 — последнее выступление Сахарова в Кремле на собрании Межрегиональной депутатской группы (II Съезд народных депутатов СССР).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 txBox="1">
            <a:spLocks noGrp="1"/>
          </p:cNvSpPr>
          <p:nvPr>
            <p:ph type="title"/>
          </p:nvPr>
        </p:nvSpPr>
        <p:spPr>
          <a:xfrm>
            <a:off x="260797" y="801710"/>
            <a:ext cx="6164653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ru-RU"/>
              <a:t>СЕМЬЯ</a:t>
            </a:r>
            <a:endParaRPr/>
          </a:p>
        </p:txBody>
      </p:sp>
      <p:sp>
        <p:nvSpPr>
          <p:cNvPr id="188" name="Google Shape;188;p25"/>
          <p:cNvSpPr txBox="1">
            <a:spLocks noGrp="1"/>
          </p:cNvSpPr>
          <p:nvPr>
            <p:ph type="body" idx="1"/>
          </p:nvPr>
        </p:nvSpPr>
        <p:spPr>
          <a:xfrm>
            <a:off x="128790" y="2971800"/>
            <a:ext cx="6721664" cy="3403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-RU"/>
              <a:t>В 1943 году Андрей Сахаров женился на Клавдии Алексеевне Вихиревой (1919—1969), уроженке Симбирска (умерла от рака). У них было трое детей — две дочери и сын (Татьяна, Любовь, Дмитрий).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ru-RU"/>
              <a:t>В 1970 году он познакомился с Еленой Георгиевной Боннэр (1923—2011), а в 1972 женился на ней. У неё было двое детей (Татьяна, Алексей), к тому времени уже достаточно взрослых. Что касается детей А. Д. Сахарова, то вполне взрослыми на тот момент были двое старших. Младшему, Дмитрию, едва исполнилось 15 лет, когда Сахаров переехал к Елене Боннэр. О брате стала заботиться его старшая сестра Любовь. Общих детей у супругов не было.</a:t>
            </a:r>
            <a:endParaRPr/>
          </a:p>
        </p:txBody>
      </p:sp>
      <p:sp>
        <p:nvSpPr>
          <p:cNvPr id="189" name="Google Shape;189;p25"/>
          <p:cNvSpPr>
            <a:spLocks noGrp="1"/>
          </p:cNvSpPr>
          <p:nvPr>
            <p:ph type="pic" idx="2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noFill/>
          <a:ln w="50800" cap="sq" cmpd="dbl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tl" rotWithShape="0">
              <a:srgbClr val="000000">
                <a:alpha val="42745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  <p:pic>
        <p:nvPicPr>
          <p:cNvPr id="190" name="Google Shape;190;p25" descr="http://atnews.org/_nw/53/14464418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2772" y="914400"/>
            <a:ext cx="5442363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6"/>
          <p:cNvSpPr txBox="1">
            <a:spLocks noGrp="1"/>
          </p:cNvSpPr>
          <p:nvPr>
            <p:ph type="title"/>
          </p:nvPr>
        </p:nvSpPr>
        <p:spPr>
          <a:xfrm>
            <a:off x="119130" y="228600"/>
            <a:ext cx="6164653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ru-RU"/>
              <a:t>ВКЛАД В НАУКУ</a:t>
            </a:r>
            <a:endParaRPr/>
          </a:p>
        </p:txBody>
      </p:sp>
      <p:sp>
        <p:nvSpPr>
          <p:cNvPr id="197" name="Google Shape;197;p26"/>
          <p:cNvSpPr txBox="1">
            <a:spLocks noGrp="1"/>
          </p:cNvSpPr>
          <p:nvPr>
            <p:ph type="body" idx="1"/>
          </p:nvPr>
        </p:nvSpPr>
        <p:spPr>
          <a:xfrm>
            <a:off x="-1" y="1575148"/>
            <a:ext cx="12192000" cy="525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-RU"/>
              <a:t>Один из создателей </a:t>
            </a:r>
            <a:r>
              <a:rPr lang="ru-RU" u="sng">
                <a:solidFill>
                  <a:schemeClr val="hlink"/>
                </a:solidFill>
                <a:hlinkClick r:id="rId3"/>
              </a:rPr>
              <a:t>водородной бомбы</a:t>
            </a:r>
            <a:r>
              <a:rPr lang="ru-RU"/>
              <a:t> (</a:t>
            </a:r>
            <a:r>
              <a:rPr lang="ru-RU" u="sng">
                <a:solidFill>
                  <a:schemeClr val="hlink"/>
                </a:solidFill>
                <a:hlinkClick r:id="rId4"/>
              </a:rPr>
              <a:t>1953</a:t>
            </a:r>
            <a:r>
              <a:rPr lang="ru-RU"/>
              <a:t>) в </a:t>
            </a:r>
            <a:r>
              <a:rPr lang="ru-RU" u="sng">
                <a:solidFill>
                  <a:schemeClr val="hlink"/>
                </a:solidFill>
                <a:hlinkClick r:id="rId5"/>
              </a:rPr>
              <a:t>СССР</a:t>
            </a:r>
            <a:r>
              <a:rPr lang="ru-RU"/>
              <a:t>. Труды по </a:t>
            </a:r>
            <a:r>
              <a:rPr lang="ru-RU" u="sng">
                <a:solidFill>
                  <a:schemeClr val="hlink"/>
                </a:solidFill>
                <a:hlinkClick r:id="rId6"/>
              </a:rPr>
              <a:t>магнитной гидродинамике</a:t>
            </a:r>
            <a:r>
              <a:rPr lang="ru-RU"/>
              <a:t>, </a:t>
            </a:r>
            <a:r>
              <a:rPr lang="ru-RU" u="sng">
                <a:solidFill>
                  <a:schemeClr val="hlink"/>
                </a:solidFill>
                <a:hlinkClick r:id="rId7"/>
              </a:rPr>
              <a:t>физике плазмы</a:t>
            </a:r>
            <a:r>
              <a:rPr lang="ru-RU"/>
              <a:t>, </a:t>
            </a:r>
            <a:r>
              <a:rPr lang="ru-RU" u="sng">
                <a:solidFill>
                  <a:schemeClr val="hlink"/>
                </a:solidFill>
                <a:hlinkClick r:id="rId8"/>
              </a:rPr>
              <a:t>управляемому термоядерному синтезу</a:t>
            </a:r>
            <a:r>
              <a:rPr lang="ru-RU"/>
              <a:t>, </a:t>
            </a:r>
            <a:r>
              <a:rPr lang="ru-RU" u="sng">
                <a:solidFill>
                  <a:schemeClr val="hlink"/>
                </a:solidFill>
                <a:hlinkClick r:id="rId9"/>
              </a:rPr>
              <a:t>элементарным частицам</a:t>
            </a:r>
            <a:r>
              <a:rPr lang="ru-RU"/>
              <a:t>, </a:t>
            </a:r>
            <a:r>
              <a:rPr lang="ru-RU" u="sng">
                <a:solidFill>
                  <a:schemeClr val="hlink"/>
                </a:solidFill>
                <a:hlinkClick r:id="rId10"/>
              </a:rPr>
              <a:t>астрофизике</a:t>
            </a:r>
            <a:r>
              <a:rPr lang="ru-RU"/>
              <a:t>,</a:t>
            </a:r>
            <a:r>
              <a:rPr lang="ru-RU" u="sng">
                <a:solidFill>
                  <a:schemeClr val="hlink"/>
                </a:solidFill>
                <a:hlinkClick r:id="rId11"/>
              </a:rPr>
              <a:t>гравитации</a:t>
            </a:r>
            <a:r>
              <a:rPr lang="ru-RU"/>
              <a:t>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ru-RU"/>
              <a:t>В </a:t>
            </a:r>
            <a:r>
              <a:rPr lang="ru-RU" u="sng">
                <a:solidFill>
                  <a:schemeClr val="hlink"/>
                </a:solidFill>
                <a:hlinkClick r:id="rId12"/>
              </a:rPr>
              <a:t>1950 году</a:t>
            </a:r>
            <a:r>
              <a:rPr lang="ru-RU"/>
              <a:t> А. Д. Сахаров и </a:t>
            </a:r>
            <a:r>
              <a:rPr lang="ru-RU" u="sng">
                <a:solidFill>
                  <a:schemeClr val="hlink"/>
                </a:solidFill>
                <a:hlinkClick r:id="rId13"/>
              </a:rPr>
              <a:t>И. Е. Тамм</a:t>
            </a:r>
            <a:r>
              <a:rPr lang="ru-RU"/>
              <a:t> выдвинули идею осуществления </a:t>
            </a:r>
            <a:r>
              <a:rPr lang="ru-RU" u="sng">
                <a:solidFill>
                  <a:schemeClr val="hlink"/>
                </a:solidFill>
                <a:hlinkClick r:id="rId8"/>
              </a:rPr>
              <a:t>управляемой термоядерной реакции</a:t>
            </a:r>
            <a:r>
              <a:rPr lang="ru-RU"/>
              <a:t> для энергетических целей с использованием принципа магнитной термоизоляции плазмы. Сахаров и Тамм рассмотрели, в частности, тороидальную конфигурацию в стационарном и нестационарном вариантах (сегодня она считается одной из наиболее перспективных — см. </a:t>
            </a:r>
            <a:r>
              <a:rPr lang="ru-RU" u="sng">
                <a:solidFill>
                  <a:schemeClr val="hlink"/>
                </a:solidFill>
                <a:hlinkClick r:id="rId14"/>
              </a:rPr>
              <a:t>Токамак</a:t>
            </a:r>
            <a:r>
              <a:rPr lang="ru-RU"/>
              <a:t>).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ru-RU"/>
              <a:t>Сахаров — автор оригинальных работ по физике элементарных частиц и космологии: по </a:t>
            </a:r>
            <a:r>
              <a:rPr lang="ru-RU" u="sng">
                <a:solidFill>
                  <a:schemeClr val="hlink"/>
                </a:solidFill>
                <a:hlinkClick r:id="rId15"/>
              </a:rPr>
              <a:t>барионной асимметрии Вселенной</a:t>
            </a:r>
            <a:r>
              <a:rPr lang="ru-RU"/>
              <a:t>, где он связал барионную асимметрию с несохранением комбинированной четности (</a:t>
            </a:r>
            <a:r>
              <a:rPr lang="ru-RU" u="sng">
                <a:solidFill>
                  <a:schemeClr val="hlink"/>
                </a:solidFill>
                <a:hlinkClick r:id="rId16"/>
              </a:rPr>
              <a:t>нарушением CP-инвариантности</a:t>
            </a:r>
            <a:r>
              <a:rPr lang="ru-RU"/>
              <a:t>), экспериментально обнаруженным при распаде долгоживущих мезонов, нарушением симметрии при обращении времени и несохранение барионного заряда (Сахаров рассмотрел распад протона).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 Requires="p14">
      <p:transition spd="slow" p14:dur="3900">
        <p:fade thruBlk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"/>
            <a:ext cx="3824613" cy="2868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2868460"/>
            <a:ext cx="3824613" cy="39988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24613" y="7030"/>
            <a:ext cx="3152384" cy="2854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824614" y="2868459"/>
            <a:ext cx="4116888" cy="3998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976998" y="1"/>
            <a:ext cx="1568351" cy="285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2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941502" y="2868459"/>
            <a:ext cx="2533650" cy="404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553700" y="1"/>
            <a:ext cx="1921452" cy="28684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7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0483503" y="1"/>
            <a:ext cx="1757120" cy="2854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7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0426529" y="2861429"/>
            <a:ext cx="1765471" cy="23752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 Requires="p14">
      <p:transition spd="slow" p14:dur="4000">
        <p:fade thruBlk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8"/>
          <p:cNvSpPr txBox="1"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alibri"/>
              <a:buNone/>
            </a:pPr>
            <a:r>
              <a:rPr lang="ru-RU"/>
              <a:t>СМЕРТЬ</a:t>
            </a:r>
            <a:endParaRPr/>
          </a:p>
        </p:txBody>
      </p:sp>
      <p:sp>
        <p:nvSpPr>
          <p:cNvPr id="216" name="Google Shape;216;p28"/>
          <p:cNvSpPr txBox="1"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-RU"/>
              <a:t>УМЕР ВЕЧЕРОМ 14 ДЕКАБРЯ 1989 ГОДА ОТ ВНЕЗАПНОЙ ОСТАНОВКИ СЕРДЦА В СВОЕЙ КВАРТИРЕ НА УЛИЦЕ ЧКАЛОВА.</a:t>
            </a:r>
            <a:endParaRPr/>
          </a:p>
          <a:p>
            <a:pPr marL="0" lvl="0" indent="0" algn="r" rtl="0"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ru-RU"/>
              <a:t>ПОХОРОНЕН НА ВОСТРЯКОВСКОМ КЛАДБИЩЕ В МОСКВЕ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 Requires="p14">
      <p:transition spd="slow" p14:dur="1500">
        <p:fade thruBlk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9"/>
          <p:cNvSpPr txBox="1">
            <a:spLocks noGrp="1"/>
          </p:cNvSpPr>
          <p:nvPr>
            <p:ph type="title"/>
          </p:nvPr>
        </p:nvSpPr>
        <p:spPr>
          <a:xfrm>
            <a:off x="1106906" y="2390274"/>
            <a:ext cx="10131425" cy="1456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ru-RU" sz="6000"/>
              <a:t>СПАСИБО ЗА ВНИМАНИЕ</a:t>
            </a:r>
            <a:endParaRPr sz="6000"/>
          </a:p>
        </p:txBody>
      </p:sp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Небеса">
  <a:themeElements>
    <a:clrScheme name="Celestial">
      <a:dk1>
        <a:srgbClr val="000000"/>
      </a:dk1>
      <a:lt1>
        <a:srgbClr val="FFFFFF"/>
      </a:lt1>
      <a:dk2>
        <a:srgbClr val="16476F"/>
      </a:dk2>
      <a:lt2>
        <a:srgbClr val="EBEBEB"/>
      </a:lt2>
      <a:accent1>
        <a:srgbClr val="E5B458"/>
      </a:accent1>
      <a:accent2>
        <a:srgbClr val="F77754"/>
      </a:accent2>
      <a:accent3>
        <a:srgbClr val="D8507E"/>
      </a:accent3>
      <a:accent4>
        <a:srgbClr val="BC70EE"/>
      </a:accent4>
      <a:accent5>
        <a:srgbClr val="3CA2E2"/>
      </a:accent5>
      <a:accent6>
        <a:srgbClr val="91BF77"/>
      </a:accent6>
      <a:hlink>
        <a:srgbClr val="71DDAB"/>
      </a:hlink>
      <a:folHlink>
        <a:srgbClr val="A6E4C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649</Words>
  <PresentationFormat>Произвольный</PresentationFormat>
  <Paragraphs>30</Paragraphs>
  <Slides>11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Небеса</vt:lpstr>
      <vt:lpstr>АНДРЕЙ ДМИТРИЕВИЧ САХАРОВ</vt:lpstr>
      <vt:lpstr>БИОГРАФИЯ</vt:lpstr>
      <vt:lpstr>ПРОИСХОЖДЕНИЕ И ОБРАЗОВАНИЕ</vt:lpstr>
      <vt:lpstr>НАУЧНАЯ РАБОТА </vt:lpstr>
      <vt:lpstr>Слайд 5</vt:lpstr>
      <vt:lpstr>ПРОЕКТ НОВОЙ КОНСТИТУЦИИ СССР</vt:lpstr>
      <vt:lpstr>СЕМЬЯ</vt:lpstr>
      <vt:lpstr>ВКЛАД В НАУКУ</vt:lpstr>
      <vt:lpstr>Слайд 9</vt:lpstr>
      <vt:lpstr>СМЕРТЬ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АНДРЕЙ ДМИТРИЕВИЧ САХАРОВ</dc:title>
  <cp:lastModifiedBy>ДК</cp:lastModifiedBy>
  <cp:revision>2</cp:revision>
  <dcterms:modified xsi:type="dcterms:W3CDTF">2021-01-28T06:26:39Z</dcterms:modified>
</cp:coreProperties>
</file>